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82" y="-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60"/>
          </a:xfrm>
        </p:spPr>
        <p:txBody>
          <a:bodyPr>
            <a:normAutofit fontScale="90000"/>
          </a:bodyPr>
          <a:lstStyle/>
          <a:p>
            <a:r>
              <a:rPr lang="en-ZA" b="1" u="sng" dirty="0" smtClean="0"/>
              <a:t>QUESTIONS Page 45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22"/>
            <a:ext cx="9144000" cy="507207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ZA" u="sng" dirty="0" smtClean="0"/>
              <a:t>Question 1</a:t>
            </a:r>
            <a:r>
              <a:rPr lang="en-ZA" dirty="0" smtClean="0"/>
              <a:t>					10 X [1] = [10]</a:t>
            </a:r>
          </a:p>
          <a:p>
            <a:pPr algn="just">
              <a:buNone/>
            </a:pPr>
            <a:r>
              <a:rPr lang="en-ZA" dirty="0" smtClean="0"/>
              <a:t>1. Adenosine Tri Phosphate (ATP)                 2. Mitochondrion     3. </a:t>
            </a:r>
            <a:r>
              <a:rPr lang="en-ZA" dirty="0" err="1" smtClean="0"/>
              <a:t>GlycoLysis</a:t>
            </a:r>
            <a:r>
              <a:rPr lang="en-ZA" dirty="0" smtClean="0"/>
              <a:t>     4. Oxygen     5. Anaerobic     6. Chemical Energy               7. </a:t>
            </a:r>
            <a:r>
              <a:rPr lang="en-ZA" dirty="0" err="1" smtClean="0"/>
              <a:t>Cristae</a:t>
            </a:r>
            <a:r>
              <a:rPr lang="en-ZA" dirty="0" smtClean="0"/>
              <a:t>             8. Lactic Acid Fermentation     9. Oxidative </a:t>
            </a:r>
            <a:r>
              <a:rPr lang="en-ZA" dirty="0" err="1" smtClean="0"/>
              <a:t>Phosphorelation</a:t>
            </a:r>
            <a:r>
              <a:rPr lang="en-ZA" dirty="0" smtClean="0"/>
              <a:t>        10. Enzymes</a:t>
            </a:r>
          </a:p>
          <a:p>
            <a:pPr algn="just">
              <a:buNone/>
            </a:pPr>
            <a:endParaRPr lang="en-ZA" dirty="0" smtClean="0"/>
          </a:p>
          <a:p>
            <a:pPr algn="just">
              <a:buNone/>
            </a:pPr>
            <a:r>
              <a:rPr lang="en-ZA" u="sng" dirty="0" smtClean="0"/>
              <a:t>Question 2</a:t>
            </a:r>
          </a:p>
          <a:p>
            <a:pPr algn="just">
              <a:buNone/>
            </a:pPr>
            <a:r>
              <a:rPr lang="en-ZA" dirty="0" smtClean="0"/>
              <a:t>1. Mitochondrion     				[1]</a:t>
            </a:r>
          </a:p>
          <a:p>
            <a:pPr algn="just">
              <a:buNone/>
            </a:pPr>
            <a:r>
              <a:rPr lang="en-ZA" dirty="0" smtClean="0"/>
              <a:t>2. A=</a:t>
            </a:r>
            <a:r>
              <a:rPr lang="en-ZA" dirty="0" err="1" smtClean="0"/>
              <a:t>PhotoSynthesis</a:t>
            </a:r>
            <a:r>
              <a:rPr lang="en-ZA" dirty="0" smtClean="0"/>
              <a:t>     B=Respiration		[2]</a:t>
            </a:r>
          </a:p>
          <a:p>
            <a:pPr algn="just">
              <a:buNone/>
            </a:pPr>
            <a:r>
              <a:rPr lang="en-ZA" dirty="0" smtClean="0"/>
              <a:t>3. 2=Oxygen    3=Carbon dioxide     4= Oxygen     6=Carbon dioxide								[4]</a:t>
            </a:r>
          </a:p>
          <a:p>
            <a:pPr marL="514350" indent="-514350" algn="just">
              <a:buAutoNum type="alphaLcParenBoth"/>
            </a:pPr>
            <a:r>
              <a:rPr lang="en-ZA" dirty="0" smtClean="0"/>
              <a:t>5=Glucose							[1]</a:t>
            </a:r>
          </a:p>
          <a:p>
            <a:pPr marL="514350" indent="-514350" algn="just">
              <a:buAutoNum type="alphaLcParenBoth"/>
            </a:pPr>
            <a:r>
              <a:rPr lang="en-ZA" dirty="0" smtClean="0"/>
              <a:t>An alcohol called Ethanol + Carbon dioxide		[3]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55768" y="2137420"/>
            <a:ext cx="2088232" cy="194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ZA" u="sng" dirty="0" smtClean="0"/>
              <a:t>Question 3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Water. </a:t>
            </a:r>
            <a:r>
              <a:rPr lang="en-ZA" dirty="0" err="1" smtClean="0"/>
              <a:t>Glasstube</a:t>
            </a:r>
            <a:r>
              <a:rPr lang="en-ZA" dirty="0" smtClean="0"/>
              <a:t>. Thistle funnel. Germinating seeds. Clear lime-water.							[5]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Active respiration is happening in all of them.		[2]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The clear lime-water turns a milky-white colour.	[2]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This is the Control – you boil them to kill the seeds.	[2]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Exactly the same apparatus as for the Experiment, except that the seeds are dead – they cannot respire to release CO</a:t>
            </a:r>
            <a:r>
              <a:rPr lang="en-ZA" sz="2000" dirty="0" smtClean="0"/>
              <a:t>2</a:t>
            </a:r>
            <a:r>
              <a:rPr lang="en-ZA" dirty="0" smtClean="0"/>
              <a:t>.									[3]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The process of Respiration releases carbon dioxide.	[2]</a:t>
            </a:r>
          </a:p>
          <a:p>
            <a:pPr marL="514350" indent="-514350" algn="just">
              <a:buAutoNum type="arabicPeriod"/>
            </a:pPr>
            <a:endParaRPr lang="en-ZA" dirty="0" smtClean="0"/>
          </a:p>
          <a:p>
            <a:pPr marL="514350" indent="-514350" algn="just">
              <a:buNone/>
            </a:pPr>
            <a:r>
              <a:rPr lang="en-ZA" u="sng" dirty="0" smtClean="0"/>
              <a:t>Question 4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It absorbs carbon dioxide.		[2]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Seeds are kept above the liquid, and gases can easily move between them.				[2]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595155"/>
            <a:ext cx="2912360" cy="115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4"/>
            <a:ext cx="9144000" cy="550070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None/>
            </a:pPr>
            <a:r>
              <a:rPr lang="en-ZA" dirty="0" smtClean="0"/>
              <a:t>3.	It moved, from A to B.						[3]</a:t>
            </a:r>
          </a:p>
          <a:p>
            <a:pPr marL="514350" indent="-514350" algn="just">
              <a:buAutoNum type="arabicPeriod" startAt="4"/>
            </a:pPr>
            <a:r>
              <a:rPr lang="en-ZA" dirty="0" smtClean="0"/>
              <a:t>The released gas (CO</a:t>
            </a:r>
            <a:r>
              <a:rPr lang="en-ZA" sz="2000" dirty="0" smtClean="0"/>
              <a:t>2</a:t>
            </a:r>
            <a:r>
              <a:rPr lang="en-ZA" dirty="0" smtClean="0"/>
              <a:t>) was absorbed by the potassium hydroxide. The seeds were sucking in oxygen. This caused the gas in the tube to be sucked in – as is shown by the coloured liquid.							[4]</a:t>
            </a:r>
          </a:p>
          <a:p>
            <a:pPr marL="514350" indent="-514350" algn="just">
              <a:buAutoNum type="arabicPeriod" startAt="4"/>
            </a:pPr>
            <a:r>
              <a:rPr lang="en-ZA" u="sng" dirty="0" smtClean="0"/>
              <a:t>Question 5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Both involve glucose.</a:t>
            </a:r>
          </a:p>
          <a:p>
            <a:pPr marL="514350" indent="-514350" algn="just">
              <a:buNone/>
            </a:pPr>
            <a:r>
              <a:rPr lang="en-ZA" dirty="0" smtClean="0"/>
              <a:t>	Both use ATP as the energy-carrier.	[2]</a:t>
            </a:r>
          </a:p>
          <a:p>
            <a:pPr marL="514350" indent="-514350" algn="just">
              <a:buAutoNum type="arabicPeriod" startAt="2"/>
            </a:pPr>
            <a:r>
              <a:rPr lang="en-ZA" dirty="0" smtClean="0"/>
              <a:t>Humans produce Lactic Acid</a:t>
            </a:r>
          </a:p>
          <a:p>
            <a:pPr marL="514350" indent="-514350" algn="just">
              <a:buNone/>
            </a:pPr>
            <a:r>
              <a:rPr lang="en-ZA" dirty="0" smtClean="0"/>
              <a:t>	Yeast produces alcohol and CO</a:t>
            </a:r>
            <a:r>
              <a:rPr lang="en-ZA" sz="2000" dirty="0" smtClean="0"/>
              <a:t>2</a:t>
            </a:r>
            <a:r>
              <a:rPr lang="en-ZA" dirty="0" smtClean="0"/>
              <a:t>.	[2]</a:t>
            </a:r>
          </a:p>
          <a:p>
            <a:pPr marL="514350" indent="-514350" algn="just">
              <a:buNone/>
            </a:pPr>
            <a:r>
              <a:rPr lang="en-ZA" dirty="0" smtClean="0"/>
              <a:t>3. Breaking down food to release energy, without using Oxygen.								[2]</a:t>
            </a:r>
          </a:p>
          <a:p>
            <a:pPr marL="514350" indent="-514350" algn="just">
              <a:buNone/>
            </a:pPr>
            <a:r>
              <a:rPr lang="en-ZA" dirty="0" smtClean="0"/>
              <a:t>4.	When we do excess exercise – lots of energy is needed, with not enough oxygen.					[2]</a:t>
            </a:r>
          </a:p>
          <a:p>
            <a:pPr marL="514350" indent="-514350" algn="just">
              <a:buNone/>
            </a:pP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173" y="1993404"/>
            <a:ext cx="286732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22</Words>
  <Application>Microsoft Office PowerPoint</Application>
  <PresentationFormat>On-screen Show (16:10)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QUESTIONS Page 45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PHOTO-SYNTHESIS</dc:title>
  <dc:creator>user</dc:creator>
  <cp:lastModifiedBy>Calvin Theron</cp:lastModifiedBy>
  <cp:revision>132</cp:revision>
  <dcterms:created xsi:type="dcterms:W3CDTF">2006-08-16T00:00:00Z</dcterms:created>
  <dcterms:modified xsi:type="dcterms:W3CDTF">2020-06-06T05:07:44Z</dcterms:modified>
</cp:coreProperties>
</file>